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93" r:id="rId2"/>
  </p:sldMasterIdLst>
  <p:notesMasterIdLst>
    <p:notesMasterId r:id="rId48"/>
  </p:notesMasterIdLst>
  <p:sldIdLst>
    <p:sldId id="256" r:id="rId3"/>
    <p:sldId id="493" r:id="rId4"/>
    <p:sldId id="494" r:id="rId5"/>
    <p:sldId id="303" r:id="rId6"/>
    <p:sldId id="484" r:id="rId7"/>
    <p:sldId id="485" r:id="rId8"/>
    <p:sldId id="486" r:id="rId9"/>
    <p:sldId id="487" r:id="rId10"/>
    <p:sldId id="488" r:id="rId11"/>
    <p:sldId id="489" r:id="rId12"/>
    <p:sldId id="490" r:id="rId13"/>
    <p:sldId id="482" r:id="rId14"/>
    <p:sldId id="495" r:id="rId15"/>
    <p:sldId id="497" r:id="rId16"/>
    <p:sldId id="496" r:id="rId17"/>
    <p:sldId id="498" r:id="rId18"/>
    <p:sldId id="456" r:id="rId19"/>
    <p:sldId id="457" r:id="rId20"/>
    <p:sldId id="458" r:id="rId21"/>
    <p:sldId id="500" r:id="rId22"/>
    <p:sldId id="501" r:id="rId23"/>
    <p:sldId id="499" r:id="rId24"/>
    <p:sldId id="505" r:id="rId25"/>
    <p:sldId id="506" r:id="rId26"/>
    <p:sldId id="504" r:id="rId27"/>
    <p:sldId id="503" r:id="rId28"/>
    <p:sldId id="507" r:id="rId29"/>
    <p:sldId id="508" r:id="rId30"/>
    <p:sldId id="511" r:id="rId31"/>
    <p:sldId id="509" r:id="rId32"/>
    <p:sldId id="492" r:id="rId33"/>
    <p:sldId id="483" r:id="rId34"/>
    <p:sldId id="257" r:id="rId35"/>
    <p:sldId id="443" r:id="rId36"/>
    <p:sldId id="460" r:id="rId37"/>
    <p:sldId id="461" r:id="rId38"/>
    <p:sldId id="452" r:id="rId39"/>
    <p:sldId id="453" r:id="rId40"/>
    <p:sldId id="454" r:id="rId41"/>
    <p:sldId id="455" r:id="rId42"/>
    <p:sldId id="472" r:id="rId43"/>
    <p:sldId id="473" r:id="rId44"/>
    <p:sldId id="474" r:id="rId45"/>
    <p:sldId id="469" r:id="rId46"/>
    <p:sldId id="468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90D77151-C290-4F7D-B4E6-EA03E678C36F}">
          <p14:sldIdLst>
            <p14:sldId id="256"/>
            <p14:sldId id="493"/>
          </p14:sldIdLst>
        </p14:section>
        <p14:section name="研究背景" id="{301B07A6-6B4C-4688-9378-83F5F6CF7C37}">
          <p14:sldIdLst>
            <p14:sldId id="494"/>
            <p14:sldId id="303"/>
            <p14:sldId id="484"/>
            <p14:sldId id="485"/>
            <p14:sldId id="486"/>
            <p14:sldId id="487"/>
            <p14:sldId id="488"/>
            <p14:sldId id="489"/>
            <p14:sldId id="490"/>
            <p14:sldId id="482"/>
            <p14:sldId id="495"/>
            <p14:sldId id="497"/>
            <p14:sldId id="496"/>
            <p14:sldId id="498"/>
            <p14:sldId id="456"/>
            <p14:sldId id="457"/>
            <p14:sldId id="458"/>
            <p14:sldId id="500"/>
            <p14:sldId id="501"/>
            <p14:sldId id="499"/>
            <p14:sldId id="505"/>
            <p14:sldId id="506"/>
            <p14:sldId id="504"/>
            <p14:sldId id="503"/>
            <p14:sldId id="507"/>
            <p14:sldId id="508"/>
            <p14:sldId id="511"/>
            <p14:sldId id="509"/>
          </p14:sldIdLst>
        </p14:section>
        <p14:section name="五个问题" id="{0CDCFEEA-AA1F-4037-8CF6-EBFB4E89EBBB}">
          <p14:sldIdLst>
            <p14:sldId id="492"/>
            <p14:sldId id="483"/>
          </p14:sldIdLst>
        </p14:section>
        <p14:section name="结尾" id="{32978CC5-9E79-416A-A5C4-EB744FED6D47}">
          <p14:sldIdLst>
            <p14:sldId id="257"/>
          </p14:sldIdLst>
        </p14:section>
        <p14:section name="Appendix" id="{3EDF5FF2-16F9-4EF0-9B80-EE933259E385}">
          <p14:sldIdLst>
            <p14:sldId id="443"/>
            <p14:sldId id="460"/>
            <p14:sldId id="461"/>
            <p14:sldId id="452"/>
            <p14:sldId id="453"/>
            <p14:sldId id="454"/>
            <p14:sldId id="455"/>
            <p14:sldId id="472"/>
            <p14:sldId id="473"/>
            <p14:sldId id="474"/>
            <p14:sldId id="469"/>
            <p14:sldId id="4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hz001@126.com" initials="s" lastIdx="6" clrIdx="0">
    <p:extLst>
      <p:ext uri="{19B8F6BF-5375-455C-9EA6-DF929625EA0E}">
        <p15:presenceInfo xmlns:p15="http://schemas.microsoft.com/office/powerpoint/2012/main" userId="dd54a0dc9fab7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FFFF"/>
    <a:srgbClr val="9FDAF7"/>
    <a:srgbClr val="FF9933"/>
    <a:srgbClr val="FFCC99"/>
    <a:srgbClr val="9CC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3647" autoAdjust="0"/>
  </p:normalViewPr>
  <p:slideViewPr>
    <p:cSldViewPr snapToGrid="0">
      <p:cViewPr varScale="1">
        <p:scale>
          <a:sx n="99" d="100"/>
          <a:sy n="99" d="100"/>
        </p:scale>
        <p:origin x="40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0776A-115D-4E6A-951B-55229C1AF914}" type="datetimeFigureOut">
              <a:rPr lang="zh-CN" altLang="en-US" smtClean="0"/>
              <a:pPr/>
              <a:t>2021/1/22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11D60-9DC1-47F3-B777-41CF4FE375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37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62FA8-AA85-4053-8547-304384BC29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179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English version, please refer to the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85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为什么需要暴力复制？</a:t>
            </a:r>
            <a:endParaRPr lang="en-US" altLang="zh-CN" dirty="0"/>
          </a:p>
          <a:p>
            <a:r>
              <a:rPr lang="zh-CN" altLang="en-US" dirty="0"/>
              <a:t>从数字上理解，可以调节两部分通信受 </a:t>
            </a:r>
            <a:r>
              <a:rPr lang="en-US" altLang="zh-CN" dirty="0"/>
              <a:t>n </a:t>
            </a:r>
            <a:r>
              <a:rPr lang="zh-CN" altLang="en-US" dirty="0"/>
              <a:t>影响的不同，从而在求最优时，均衡两部分通信的时间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46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以我笔记本为例，</a:t>
            </a:r>
            <a:r>
              <a:rPr lang="en-US" altLang="zh-CN" dirty="0"/>
              <a:t>Ice Lake-U 3200C20</a:t>
            </a:r>
            <a:r>
              <a:rPr lang="zh-CN" altLang="en-US" dirty="0"/>
              <a:t>，双通道内存带宽 </a:t>
            </a:r>
            <a:r>
              <a:rPr lang="en-US" altLang="zh-CN" dirty="0"/>
              <a:t>328 ~ 372 Gbps (40 ~ 46 GB/s)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根据他 </a:t>
            </a:r>
            <a:r>
              <a:rPr lang="en-US" altLang="zh-CN" dirty="0"/>
              <a:t>QPI </a:t>
            </a:r>
            <a:r>
              <a:rPr lang="zh-CN" altLang="en-US" dirty="0"/>
              <a:t>猜测，大概是 </a:t>
            </a:r>
            <a:r>
              <a:rPr lang="en-US" altLang="zh-CN" dirty="0"/>
              <a:t>Ivy Bridge EP </a:t>
            </a:r>
            <a:r>
              <a:rPr lang="zh-CN" altLang="en-US" dirty="0"/>
              <a:t>的处理器，以 </a:t>
            </a:r>
            <a:r>
              <a:rPr lang="en-US" altLang="zh-CN" dirty="0"/>
              <a:t>E5 4660 v2 </a:t>
            </a:r>
            <a:r>
              <a:rPr lang="zh-CN" altLang="en-US" dirty="0"/>
              <a:t>为例，其</a:t>
            </a:r>
            <a:r>
              <a:rPr lang="en-US" altLang="zh-CN" dirty="0"/>
              <a:t> 4 </a:t>
            </a:r>
            <a:r>
              <a:rPr lang="zh-CN" altLang="en-US" dirty="0"/>
              <a:t>通道内存带宽为 </a:t>
            </a:r>
            <a:r>
              <a:rPr lang="en-US" altLang="zh-CN" dirty="0"/>
              <a:t>61132.8</a:t>
            </a:r>
            <a:r>
              <a:rPr lang="zh-CN" altLang="en-US" dirty="0"/>
              <a:t> </a:t>
            </a:r>
            <a:r>
              <a:rPr lang="en-US" altLang="zh-CN" dirty="0"/>
              <a:t>(59.7 GB/s)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根据后文判断，实际应该是 </a:t>
            </a:r>
            <a:r>
              <a:rPr lang="en-US" altLang="zh-CN" dirty="0"/>
              <a:t>Xeon Gold 6142 </a:t>
            </a:r>
            <a:r>
              <a:rPr lang="zh-CN" altLang="en-US" dirty="0"/>
              <a:t>或 </a:t>
            </a:r>
            <a:r>
              <a:rPr lang="en-US" altLang="zh-CN" dirty="0"/>
              <a:t>6130 </a:t>
            </a:r>
            <a:r>
              <a:rPr lang="zh-CN" altLang="en-US" dirty="0"/>
              <a:t>或 </a:t>
            </a:r>
            <a:r>
              <a:rPr lang="en-US" altLang="zh-CN" dirty="0"/>
              <a:t>Intel </a:t>
            </a:r>
            <a:r>
              <a:rPr lang="zh-CN" altLang="en-US" dirty="0"/>
              <a:t>不零售的 </a:t>
            </a:r>
            <a:r>
              <a:rPr lang="en-US" altLang="zh-CN" dirty="0"/>
              <a:t>Xeon Platinum </a:t>
            </a:r>
            <a:r>
              <a:rPr lang="zh-CN" altLang="en-US" dirty="0"/>
              <a:t>处理器，支持 </a:t>
            </a:r>
            <a:r>
              <a:rPr lang="en-US" altLang="zh-CN" dirty="0"/>
              <a:t>2666 </a:t>
            </a:r>
            <a:r>
              <a:rPr lang="zh-CN" altLang="en-US" dirty="0"/>
              <a:t>六通道，按说应该内存带宽不会瓶颈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9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根据他 </a:t>
            </a:r>
            <a:r>
              <a:rPr lang="en-US" altLang="zh-CN" dirty="0"/>
              <a:t>QPI </a:t>
            </a:r>
            <a:r>
              <a:rPr lang="zh-CN" altLang="en-US" dirty="0"/>
              <a:t>猜测，大概是 </a:t>
            </a:r>
            <a:r>
              <a:rPr lang="en-US" altLang="zh-CN" dirty="0"/>
              <a:t>Ivy Bridge EP </a:t>
            </a:r>
            <a:r>
              <a:rPr lang="zh-CN" altLang="en-US" dirty="0"/>
              <a:t>的处理器，以 </a:t>
            </a:r>
            <a:r>
              <a:rPr lang="en-US" altLang="zh-CN" dirty="0"/>
              <a:t>E5 4660 v2 </a:t>
            </a:r>
            <a:r>
              <a:rPr lang="zh-CN" altLang="en-US" dirty="0"/>
              <a:t>为例，单颗 </a:t>
            </a:r>
            <a:r>
              <a:rPr lang="en-US" altLang="zh-CN" dirty="0"/>
              <a:t>CPU 40 </a:t>
            </a:r>
            <a:r>
              <a:rPr lang="zh-CN" altLang="en-US" dirty="0"/>
              <a:t>条 </a:t>
            </a:r>
            <a:r>
              <a:rPr lang="en-US" altLang="zh-CN" dirty="0"/>
              <a:t>PCIe </a:t>
            </a:r>
            <a:r>
              <a:rPr lang="zh-CN" altLang="en-US" dirty="0"/>
              <a:t>通道，</a:t>
            </a:r>
            <a:r>
              <a:rPr lang="en-US" altLang="zh-CN" dirty="0"/>
              <a:t>k </a:t>
            </a:r>
            <a:r>
              <a:rPr lang="zh-CN" altLang="en-US" dirty="0"/>
              <a:t>不可能等于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根据后文判断，实际应该是 </a:t>
            </a:r>
            <a:r>
              <a:rPr lang="en-US" altLang="zh-CN" dirty="0"/>
              <a:t>Xeon Gold 6142 </a:t>
            </a:r>
            <a:r>
              <a:rPr lang="zh-CN" altLang="en-US" dirty="0"/>
              <a:t>或 </a:t>
            </a:r>
            <a:r>
              <a:rPr lang="en-US" altLang="zh-CN" dirty="0"/>
              <a:t>6130 </a:t>
            </a:r>
            <a:r>
              <a:rPr lang="zh-CN" altLang="en-US" dirty="0"/>
              <a:t>或 </a:t>
            </a:r>
            <a:r>
              <a:rPr lang="en-US" altLang="zh-CN" dirty="0"/>
              <a:t>Intel </a:t>
            </a:r>
            <a:r>
              <a:rPr lang="zh-CN" altLang="en-US" dirty="0"/>
              <a:t>不零售的 </a:t>
            </a:r>
            <a:r>
              <a:rPr lang="en-US" altLang="zh-CN" dirty="0"/>
              <a:t>Xeon Platinum </a:t>
            </a:r>
            <a:r>
              <a:rPr lang="zh-CN" altLang="en-US" dirty="0"/>
              <a:t>处理器，具有 </a:t>
            </a:r>
            <a:r>
              <a:rPr lang="en-US" altLang="zh-CN" dirty="0"/>
              <a:t>48 </a:t>
            </a:r>
            <a:r>
              <a:rPr lang="zh-CN" altLang="en-US" dirty="0"/>
              <a:t>个 </a:t>
            </a:r>
            <a:r>
              <a:rPr lang="en-US" altLang="zh-CN" dirty="0"/>
              <a:t>PCIe </a:t>
            </a:r>
            <a:r>
              <a:rPr lang="zh-CN" altLang="en-US" dirty="0"/>
              <a:t>通道，才能满足 </a:t>
            </a:r>
            <a:r>
              <a:rPr lang="en-US" altLang="zh-CN" dirty="0"/>
              <a:t>k = 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1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RDMA over Converged Ethernet</a:t>
            </a: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v1: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以太网链路层协议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v2: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以太网网络层协议，可以被路由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与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InfiniBand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对比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InfiniBand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：如何在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InfiniBand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网络上进行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RDMA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，集群内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RoCE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：如何在以太网上进行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RDMA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35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RDMA Over Commodity Ethernet at Scale</a:t>
            </a:r>
          </a:p>
          <a:p>
            <a:r>
              <a:rPr lang="en-US" altLang="zh-CN" dirty="0"/>
              <a:t>https://www.microsoft.com/en-us/research/wp-content/uploads/2016/11/rdma_sigcomm2016.pdf</a:t>
            </a:r>
          </a:p>
          <a:p>
            <a:endParaRPr lang="en-US" altLang="zh-CN" dirty="0"/>
          </a:p>
          <a:p>
            <a:r>
              <a:rPr lang="en-US" altLang="zh-CN" dirty="0"/>
              <a:t>TCP Incast</a:t>
            </a:r>
          </a:p>
          <a:p>
            <a:r>
              <a:rPr lang="en-US" altLang="zh-CN" dirty="0"/>
              <a:t>https://www.usenix.org/system/files/login/articles/chen12-06.pdf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6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DCQCN</a:t>
            </a:r>
            <a:r>
              <a:rPr lang="zh-CN" altLang="en-US" dirty="0"/>
              <a:t>：</a:t>
            </a:r>
            <a:r>
              <a:rPr lang="en-US" altLang="zh-CN" dirty="0"/>
              <a:t>SIGCOMM 2015 《Congestion Control for Large-Scale RDMA Deployments》</a:t>
            </a:r>
          </a:p>
          <a:p>
            <a:r>
              <a:rPr lang="en-US" altLang="zh-CN" dirty="0"/>
              <a:t>https://www.microsoft.com/en-us/research/wp-content/uploads/2016/02/lossless.pdf</a:t>
            </a:r>
            <a:endParaRPr lang="zh-CN" altLang="en-US" dirty="0"/>
          </a:p>
          <a:p>
            <a:r>
              <a:rPr lang="zh-CN" altLang="en-US" dirty="0"/>
              <a:t>一种 </a:t>
            </a:r>
            <a:r>
              <a:rPr lang="en-US" altLang="zh-CN" dirty="0"/>
              <a:t>RDMA </a:t>
            </a:r>
            <a:r>
              <a:rPr lang="zh-CN" altLang="en-US" dirty="0"/>
              <a:t>拥塞控制算法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1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11D60-9DC1-47F3-B777-41CF4FE375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56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11D60-9DC1-47F3-B777-41CF4FE375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10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60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89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541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94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24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English version, please refer to the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11D60-9DC1-47F3-B777-41CF4FE375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04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English version, please refer to the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4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3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503BF-C29D-4C80-9971-704DEB9EB5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848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4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29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75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18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053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503BF-C29D-4C80-9971-704DEB9EB5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968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439F1-587F-4B46-AE4C-D82BC2C352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9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6528B-B9B9-4E68-8952-1F42D213A4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79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5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4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05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4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3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4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98D576-A93E-4A83-AEFD-5B9ECC077633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5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82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slide" Target="slide4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4861" y="1194846"/>
            <a:ext cx="7748672" cy="147002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BytePS: A Unified Architecture for Accelerating Distributed DNN </a:t>
            </a:r>
            <a:r>
              <a:rPr lang="en-US" altLang="zh-CN" sz="3200" dirty="0" err="1">
                <a:latin typeface="等线" panose="02010600030101010101" pitchFamily="2" charset="-122"/>
                <a:ea typeface="等线" panose="02010600030101010101" pitchFamily="2" charset="-122"/>
              </a:rPr>
              <a:t>Tranining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 in Heterogeneous GPU/CPU Clusters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4662991" y="5482826"/>
            <a:ext cx="3834245" cy="737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Zhibing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Liu</a:t>
            </a:r>
          </a:p>
          <a:p>
            <a:pPr marL="0" marR="0" lvl="0" indent="0" algn="r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. 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22</a:t>
            </a:r>
            <a:r>
              <a:rPr lang="en-US" altLang="zh-CN" sz="2000" baseline="30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nd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2021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2F4F8E-4B36-4AA3-AC82-1E5C3215160B}"/>
              </a:ext>
            </a:extLst>
          </p:cNvPr>
          <p:cNvSpPr txBox="1"/>
          <p:nvPr/>
        </p:nvSpPr>
        <p:spPr>
          <a:xfrm>
            <a:off x="198303" y="6455885"/>
            <a:ext cx="6577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* The slides are modified from the open presentation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Yimin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Jiang made </a:t>
            </a:r>
            <a:r>
              <a:rPr lang="en-US" altLang="zh-CN" sz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on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OSDI 20.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11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6685147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P3: The CPU Bottleneck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DD92F2-9D59-408B-BD69-52E7CEEA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39" y="1542129"/>
            <a:ext cx="3577766" cy="14538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DA57EA-9D00-4423-842A-BC303187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6" y="1475069"/>
            <a:ext cx="5010031" cy="15761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0DD318-86BD-4FA9-BCA6-0EEB7C05D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75" y="1482291"/>
            <a:ext cx="7365029" cy="21464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34B250-7C00-4024-9CE0-D3206FD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06" y="3986762"/>
            <a:ext cx="3009995" cy="1676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F3E901-4DA1-46EE-B641-5363815B2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747" y="3609477"/>
            <a:ext cx="3911335" cy="20694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D59B80-3FD1-4EAF-9AA5-049042E77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20" y="3608437"/>
            <a:ext cx="8248851" cy="21178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1E30FA6-378C-41A2-8DF8-B1D6A518B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294" y="3884735"/>
            <a:ext cx="4573565" cy="184177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3DDF82E-289E-48E1-89CC-8A361A156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4293" y="5938802"/>
            <a:ext cx="5255414" cy="4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6685147" cy="648072"/>
          </a:xfrm>
        </p:spPr>
        <p:txBody>
          <a:bodyPr/>
          <a:lstStyle/>
          <a:p>
            <a:pPr algn="l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AE461D-B3F3-4904-9C2A-0DEADBF6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853393"/>
            <a:ext cx="2988059" cy="3796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6AD695-40B2-4701-85A2-2593C8A5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30" y="1853393"/>
            <a:ext cx="4714576" cy="1085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A273B-91E5-4A45-9EAE-3D2BE7AD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286" y="3206445"/>
            <a:ext cx="4629945" cy="10856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1AFC58-249F-41C6-AB21-1EDE0FBF1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354" y="4551588"/>
            <a:ext cx="4600877" cy="10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Outline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Background and Motivation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Design and Implementation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1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A09CF19-CD92-4C10-9ECE-9B5B0CE4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298" y="2157901"/>
            <a:ext cx="2859902" cy="14471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23318-7CFA-4489-B3E5-AD0BAE6C3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999" y="2214166"/>
            <a:ext cx="4135278" cy="17544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575149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Opportunity and Design Goal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4834" y="4475747"/>
            <a:ext cx="5071965" cy="165041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Opportunities: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there are spare CPUs and  bandwidth in heterogeneous clusters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Design goal: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leverage and spare resources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5241EE-9537-46F5-A9C4-A52432837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71" y="2530374"/>
            <a:ext cx="2681037" cy="29907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97EFEC-1BF0-4101-BBE0-7F07A2ED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835" y="1863543"/>
            <a:ext cx="4523325" cy="21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D221B7-6218-4EE4-9B56-7917E3EB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17" y="2117559"/>
            <a:ext cx="3099868" cy="16673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433A0-82B6-4099-A324-BA39D295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97" y="2127185"/>
            <a:ext cx="3084881" cy="20706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344530-F1FC-4C36-8096-8BC60D98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9" y="2127186"/>
            <a:ext cx="3887068" cy="28587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4634965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 Inter-machine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F1559D-DC72-4B43-A70B-50B1BAC5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412" y="2117559"/>
            <a:ext cx="3389444" cy="18309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4F68E88-4EA7-4585-9C7F-132E42A0B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412" y="2127185"/>
            <a:ext cx="4481524" cy="22426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E5FA748-D816-4EE7-86DA-9F614D44E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55" y="2284672"/>
            <a:ext cx="7641553" cy="212369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DFF7FD1-9F71-4B36-962E-F646CF2A2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55" y="2284672"/>
            <a:ext cx="7615818" cy="385111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D83E8C-D8BD-4E6C-B8A2-DF89961EE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7912" y="4869575"/>
            <a:ext cx="2195461" cy="7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Best Partition Strategy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6D14C5-6083-4F72-8277-B664D65E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8" y="1943952"/>
            <a:ext cx="3203563" cy="17040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86A884-F7FE-48D8-B1F3-654CA752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4" y="1522531"/>
            <a:ext cx="5784783" cy="22538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9D2890-DFA9-4D2C-AE7D-4C847D7A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6" y="4120147"/>
            <a:ext cx="3473086" cy="9844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7721FF-5A4D-4C52-ACF4-AD2B77A1B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76" y="2720131"/>
            <a:ext cx="3893798" cy="23593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CD910F-33FF-447B-B4D3-65F1F33F4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297" y="2729755"/>
            <a:ext cx="4163577" cy="27194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1F55CF-65BA-4299-835C-C0AB13B4A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671" y="2729757"/>
            <a:ext cx="4766119" cy="27240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9906A2-883C-4A1B-9566-1F0240453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9873" y="2057357"/>
            <a:ext cx="4754616" cy="33941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23338E1-0EB2-40D6-9D8B-873B82D235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105" y="5659054"/>
            <a:ext cx="7935941" cy="455196"/>
          </a:xfrm>
          <a:prstGeom prst="rect">
            <a:avLst/>
          </a:prstGeom>
        </p:spPr>
      </p:pic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609BC649-7C34-4DD0-B64E-DD559C2D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AA2731-ED7D-44C3-A099-4BEDB6502480}"/>
              </a:ext>
            </a:extLst>
          </p:cNvPr>
          <p:cNvSpPr txBox="1"/>
          <p:nvPr/>
        </p:nvSpPr>
        <p:spPr>
          <a:xfrm>
            <a:off x="3333599" y="4127846"/>
            <a:ext cx="3994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Proof</a:t>
            </a:r>
            <a:endParaRPr lang="zh-CN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390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5260607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 Intra-machine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66906B-E1E1-4DB1-972B-93D8A991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66" y="2499136"/>
            <a:ext cx="2675897" cy="2110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47AEBD-903A-41D2-BFA2-5FCB8587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8" y="1925846"/>
            <a:ext cx="3939180" cy="27030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0DD4BE-8897-484E-BEDD-9307D451F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86" y="2499136"/>
            <a:ext cx="3397794" cy="24700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5B82E0-D3D8-4B21-9485-B9C76B174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87" y="1836824"/>
            <a:ext cx="4143109" cy="33763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562EA7-A796-4F2A-80EB-870D103EA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873" y="2505299"/>
            <a:ext cx="4416194" cy="24663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7DE34B-90B8-4057-AAB3-0C43B8977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97" y="2481384"/>
            <a:ext cx="4406569" cy="24974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C47E8AD-8E90-48BF-9402-5D3E96FF8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6873" y="1859486"/>
            <a:ext cx="4416193" cy="31097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439D46-8FA9-4012-8CC9-115B7A8C6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496" y="1859486"/>
            <a:ext cx="4470272" cy="33695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6E85E10-94CC-4E07-AECA-25509ECDE1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785" y="5421052"/>
            <a:ext cx="6564429" cy="6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5443487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 Intra-machine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5606717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NVLink-based Topology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(NUMA node)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 PCIe switches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each connects 2 GPUs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GPUs are connected by NVLink, with a total bandwidth of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1.2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Tbps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NIC are hooked on one of the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switches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Differences from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PCIe only topology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No PCIE links are used when doing communication between GPUs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Therefore, CPU-assisted aggregation is not needed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5F6D65-0642-42BB-9BC1-EFB04DCD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86" y="1752354"/>
            <a:ext cx="2553792" cy="211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5250982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 Intra-machine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Problem with NVLink-based topology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Asymmetric topology: NIC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and NIC interfere on Switch 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link become the 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bottleneck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Solve: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Reduce  + Broadcast communication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 all tensors to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Copy reduced tensors to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SS  CS (aggregation on PS)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Copy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aggregated tensors to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GPU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2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Broadcast from GPU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2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 to other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GPUs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No more contention for link P</a:t>
            </a:r>
            <a:r>
              <a:rPr lang="en-US" altLang="zh-CN" sz="18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 –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8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. NIC can use 100 Gbps bandwidth.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6A1E8-28F7-4723-834E-DF5A3A00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51" y="3138616"/>
            <a:ext cx="2893521" cy="23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5693744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 Intra-machine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Compared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with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NCCL solution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NCCL tends to use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 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which is closer to NIC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Contention on 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 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Other topologies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Unique solution for unique topology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Guidelines for general topology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Don’t copy data between 2 GPUs, when they are on different PCIE switches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Minimize use of PCIE - CPU links shared by NIC and GPU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66FB3E-D6B5-4958-BF4D-770D5CB4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5" y="1318173"/>
            <a:ext cx="2553792" cy="211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Outline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Background and Motivation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Design and Implementation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A439F1-587F-4B46-AE4C-D82BC2C3528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7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More Details in the paper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Design principles for different topology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Optimality analysis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Discussion about GPU Direct RDMA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动作按钮: 获取信息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CCD89DC-25E9-4237-A18F-87615BEF2C09}"/>
              </a:ext>
            </a:extLst>
          </p:cNvPr>
          <p:cNvSpPr/>
          <p:nvPr/>
        </p:nvSpPr>
        <p:spPr>
          <a:xfrm>
            <a:off x="3070458" y="2319688"/>
            <a:ext cx="257257" cy="269508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获取信息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29BA6B7-2E73-4B4A-84E2-F9A6C3BB5E34}"/>
              </a:ext>
            </a:extLst>
          </p:cNvPr>
          <p:cNvSpPr/>
          <p:nvPr/>
        </p:nvSpPr>
        <p:spPr>
          <a:xfrm>
            <a:off x="5322769" y="1809549"/>
            <a:ext cx="257257" cy="269508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动作按钮: 获取信息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A7EAEBC-4517-4A3A-BD7D-ADD6F2278609}"/>
              </a:ext>
            </a:extLst>
          </p:cNvPr>
          <p:cNvSpPr/>
          <p:nvPr/>
        </p:nvSpPr>
        <p:spPr>
          <a:xfrm>
            <a:off x="4860757" y="2791326"/>
            <a:ext cx="257257" cy="269508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65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5241357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 Address the CPU Bottleneck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2E458C-0420-49E4-B6BE-12FBF7A0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75" y="2521817"/>
            <a:ext cx="2666433" cy="2853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67FD35-A95C-4287-9FAE-642BECD0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407" y="2290813"/>
            <a:ext cx="4118745" cy="939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487699-EDEA-4FC2-BD4F-61B35C88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31" y="2072585"/>
            <a:ext cx="1238736" cy="2256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9972E5-E6C8-4FFC-B4E6-923ED4BE9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418" y="2074118"/>
            <a:ext cx="1026238" cy="2166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5E78D1-0F0E-4EBD-86C7-D22AB958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464" y="2363937"/>
            <a:ext cx="3295366" cy="35244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27A64E-B786-422B-B5E2-D01833704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567" y="3713292"/>
            <a:ext cx="4496401" cy="21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3A66EC-47CE-4F7A-A276-9DFAD1B7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82" y="2290808"/>
            <a:ext cx="1797109" cy="26902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E894C3-FD9A-4D56-ACA5-ECA8B227B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383" y="2290808"/>
            <a:ext cx="1811514" cy="26902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BC6BA4-7D74-40EE-B9DE-0B0FAE66F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921" y="4728407"/>
            <a:ext cx="498158" cy="3727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9C7488-FC50-46B3-9477-9E4B5C04B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103" y="2290808"/>
            <a:ext cx="1840326" cy="2690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C75BD8-4CDA-49A7-9385-CE5A516CC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718" y="2290808"/>
            <a:ext cx="1859711" cy="26902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AEE28A-0BF3-4E21-B068-2B8420F6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24" y="5363501"/>
            <a:ext cx="7372952" cy="548129"/>
          </a:xfrm>
          <a:prstGeom prst="rect">
            <a:avLst/>
          </a:prstGeom>
        </p:spPr>
      </p:pic>
      <p:sp>
        <p:nvSpPr>
          <p:cNvPr id="17" name="动作按钮: 获取信息 1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A064E7C-92AC-4BDA-9ED6-0A2401C7A7E9}"/>
              </a:ext>
            </a:extLst>
          </p:cNvPr>
          <p:cNvSpPr/>
          <p:nvPr/>
        </p:nvSpPr>
        <p:spPr>
          <a:xfrm>
            <a:off x="7960093" y="4728407"/>
            <a:ext cx="252662" cy="252662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System Architecture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DFBFD8-9E0A-4678-A1EE-4A1BEC04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5" y="1600200"/>
            <a:ext cx="6183429" cy="26588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EC7C9E-10F8-4172-82CC-EC034079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85" y="1629074"/>
            <a:ext cx="6176930" cy="26252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280CA7-7DA6-4C8B-9CDC-064EDDACE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85" y="1629074"/>
            <a:ext cx="6187359" cy="26252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D0A7C4-5A48-43D1-A21C-28175A93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86" y="1629074"/>
            <a:ext cx="6187360" cy="26252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022AB0-278D-49FB-9D4A-4261AE89D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856" y="1636081"/>
            <a:ext cx="6187359" cy="26252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D22132-1EAC-46E3-9315-F34BED12E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028" y="4978793"/>
            <a:ext cx="1798671" cy="7087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FB6C741-240D-448F-8767-CA6DB2CC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202" y="1629074"/>
            <a:ext cx="6203874" cy="26322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EBC86E4-8BBA-4411-AE55-AE2B3EC13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7301" y="4985917"/>
            <a:ext cx="1798671" cy="701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8C6E55-F604-4799-898C-9961DB90C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6784" y="1633500"/>
            <a:ext cx="6184551" cy="26240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66B675B-7A95-49CC-9B10-B4A414D86C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7432" y="4988418"/>
            <a:ext cx="2309228" cy="6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Usage and Deployment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749C22-C25F-4E58-B376-6F1942ED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03" y="1785485"/>
            <a:ext cx="6651057" cy="2749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E8E09A-E5AB-46EC-9800-C1FC9B25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3" y="4720349"/>
            <a:ext cx="7079383" cy="6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Outline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Background and Motivation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Design and Implementation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7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Evaluation Setup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75D7DD-6B3C-4570-9930-1A54B722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7" y="1639236"/>
            <a:ext cx="7546206" cy="2223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F398B6-0798-47E2-BC15-213E7726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7" y="4253929"/>
            <a:ext cx="6805900" cy="5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5154729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Inter-machine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FCD6B7-7EF7-4B2E-97C9-B925C84F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13" y="3542862"/>
            <a:ext cx="7228573" cy="18287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9B1E67-2F44-46EC-81C3-E5B2EA40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01" y="2551778"/>
            <a:ext cx="3641984" cy="2838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F8DC18-47ED-4A4F-9870-C43514F5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82" y="2551778"/>
            <a:ext cx="3093933" cy="6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Intra-machine Optimization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26C2D9-561A-4647-9A27-6F47A08F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9" y="3255666"/>
            <a:ext cx="7411453" cy="2663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9B3488-B333-4549-8EBD-49A7AE09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23" y="2002053"/>
            <a:ext cx="7448509" cy="38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9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5847748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End-to-end Scalability (up to 256 GPUs)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D127F6-65CC-4A81-A6F6-FC644AE8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1" y="1966172"/>
            <a:ext cx="7957238" cy="2596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BDABB5-210F-424C-9BC2-5D22FFE3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93" y="5018028"/>
            <a:ext cx="6710413" cy="4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Outline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Background and Motivation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Design and Implementation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A439F1-587F-4B46-AE4C-D82BC2C3528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6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5250982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Breakdown of Performance Gains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2C06FF-DA94-4384-8EC0-98F8D0F0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30" y="2470810"/>
            <a:ext cx="6433540" cy="3203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60F14A-B9C4-47C7-9B3D-6B7FE8B4D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" y="2486497"/>
            <a:ext cx="7812832" cy="32507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EEEEA6-263B-4F73-AC21-E33070E80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" y="1934678"/>
            <a:ext cx="7786684" cy="37594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63B8CF-BE26-4370-858D-C322FE915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6" y="1932537"/>
            <a:ext cx="8980370" cy="37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 Quick Summary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What the papers are about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BytePS, a distributed machine learning system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What problems they solve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Optimal inter-machine communication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Topology-aware intra-machine optimizations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Address the CPU  bottleneck with Summation Service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Why the problem is interesting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It points out the bottleneck in PS and Allreduce patterns, and solves them.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(modified) outperforms Allreduce from now on (works based on BytePS)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 Quick Summary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What is really new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 model that 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unifies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Allreduce and PS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Analysis bottlenecks 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in depth</a:t>
            </a:r>
            <a:endParaRPr lang="zh-CN" alt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Why it's so neat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The solution is backed by strong mathematical proof.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The implementation has considered and utilized newly purposed progress in networking (papers published on recent years’ SIGCOMM).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The system is implemented by solid coding work. (17k lines of code, from PyTorch plugins and RDMA implementation to high level communication design)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Open source, results can be reproduced.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0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072063" y="3714750"/>
            <a:ext cx="32146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Q&amp;A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BF0406-8974-4642-A135-FBE28216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6528B-B9B9-4E68-8952-1F42D213A42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27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756322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𝐶𝑃𝑈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𝐶𝑃𝑈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通信最优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证明：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机器，内部的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向外发送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M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发给内部的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不通过网络；内部的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接收除自身外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(n - 1)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台机器的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𝑃𝑈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的数据。通信时间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g</m:t>
                        </m:r>
                      </m:sub>
                    </m:sSub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𝑔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𝑀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−2)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𝐺𝑃𝑈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相似的，若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 &gt; 0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机器，通信时间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𝐶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𝑃𝑈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机器的通信量总和应该满足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𝑀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𝐶𝑃𝑈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𝑛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𝐺𝑃𝑈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由实际通信时间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时最优，联立求解得证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b="-1064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A439F1-587F-4B46-AE4C-D82BC2C3528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" name="动作按钮: 上一张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8284AC3-8DE3-4F33-9056-EE2F4027E3A7}"/>
              </a:ext>
            </a:extLst>
          </p:cNvPr>
          <p:cNvSpPr/>
          <p:nvPr/>
        </p:nvSpPr>
        <p:spPr>
          <a:xfrm>
            <a:off x="8296977" y="6245225"/>
            <a:ext cx="389823" cy="3769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其他拓扑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通用思路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设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表示同时与显卡和网卡相连的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表示只与显卡相连的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如果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&gt; 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且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&gt; 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，拓扑不对称，则应使用类似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NVLink-based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的方案，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 +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broadcast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，保证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root 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不会和网卡竞争带宽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如果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= 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或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= 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，拓扑对称，则应使用类似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PCIe-only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的方案，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reduce-scatter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allgather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平衡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间的流量。如果没有部署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，还应该使用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CPU-assisted aggregation</a:t>
            </a: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08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其他拓扑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其他常见拓扑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多网卡拓扑：只是改变了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的值，上述规则适用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GPU-direct RDMA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(GDR)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GDR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可以减少不必要的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要求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网卡在同一个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上，否则即使使用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100GbE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网卡可能也难以达到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50Gbps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不符合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PCIe-only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的特点，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NVLink-based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已经不存在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大部分云平台如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AWS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并不支持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GDR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，所以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不支持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GDR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展望未来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设计一种分析器，自动检测拓扑，测量带宽，生成最佳策略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动作按钮: 上一张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EAD4A1-8422-403B-8554-1CCCC87C11D7}"/>
              </a:ext>
            </a:extLst>
          </p:cNvPr>
          <p:cNvSpPr/>
          <p:nvPr/>
        </p:nvSpPr>
        <p:spPr>
          <a:xfrm>
            <a:off x="8345103" y="6245225"/>
            <a:ext cx="341697" cy="341697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33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抽象成层次化图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 = (V, 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为叶子节点，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为中间节点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节点组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边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𝑒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表示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间的链路，带宽记为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b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，全双工上下行对等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表示从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发往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的数据量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的个数，每个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连接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假设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是对称图，树的每一层的带宽相同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假设内存带宽和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QPI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带宽远大于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带宽，不会成为瓶颈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b="-63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06B6C1-9334-401B-A58A-4077E644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724" y="2224215"/>
            <a:ext cx="3597313" cy="181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4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目标：从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0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pn-1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的所有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之间数据求和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两种策略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，负责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y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比例的数据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暴力复制（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复制所有数据到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），负责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比例的数据通信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 + y = 1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之间的通信包含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次暴力复制和一次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1600" b="0" dirty="0">
                  <a:latin typeface="等线" panose="02010600030101010101" pitchFamily="2" charset="-122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之间的通信包含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次暴力复制和完整的的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</a:p>
              <a:p>
                <a:pPr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d>
                      <m:d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𝑥𝑀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f>
                      <m:f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𝑦𝑀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2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r="-222" b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98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作业完成时间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论文中的实验集群，</a:t>
                </a:r>
                <a:r>
                  <a:rPr lang="en-US" altLang="zh-CN" sz="1600" b="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=13.1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/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M = 1GB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= 4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3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13.1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7−3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52.4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</a:t>
                </a:r>
                <a:r>
                  <a:rPr lang="en-US" altLang="zh-CN" sz="1600" baseline="30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*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= 1/5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时，最优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J</a:t>
                </a:r>
                <a:r>
                  <a:rPr lang="en-US" altLang="zh-CN" sz="1600" baseline="30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*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= 0.129 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对比纯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 J = 0.141s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，与最优只差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9%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暴力复制严重依赖内存，与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相比需要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4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倍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带宽，而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带宽并没有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4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倍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带宽那么多，尤其是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FP16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求和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综上，论文完全采用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8CB996-04C3-45FF-8BF0-B963A888D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53" y="1481138"/>
            <a:ext cx="2110504" cy="14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5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Deep Neural Network (DNN)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3ED687-0423-421A-A6FD-EDDA8F13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5" y="1892774"/>
            <a:ext cx="7869382" cy="202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7166EB-7B0B-48C4-B0BD-6FCBCAD2A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3" y="3913428"/>
            <a:ext cx="7652507" cy="2126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与环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allreduce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对比，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𝑎𝑟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𝑛𝑝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𝑏𝑜𝑡𝑡𝑙𝑒𝑛𝑒𝑐𝑘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𝑏𝑜𝑡𝑡𝑙𝑒𝑛𝑒𝑐𝑘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−1)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𝑛𝑝</m:t>
                        </m:r>
                      </m:den>
                    </m:f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⁡(1, 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实验环境下，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 = 1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𝑏𝑜𝑡𝑡𝑙𝑒𝑛𝑒𝑐𝑘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，由此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𝑐𝑎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𝑎𝑟</m:t>
                        </m:r>
                      </m:sub>
                    </m:sSub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代入数据，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 = 2, n = 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𝑏𝑜𝑡𝑡𝑙𝑒𝑛𝑒𝑐𝑘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=80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𝐺𝑏𝑝𝑠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=105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𝐺𝑏𝑝𝑠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𝑐𝑎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小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23.7%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动作按钮: 上一张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599B484-74FE-49F6-AB44-A169AD5F6C32}"/>
              </a:ext>
            </a:extLst>
          </p:cNvPr>
          <p:cNvSpPr/>
          <p:nvPr/>
        </p:nvSpPr>
        <p:spPr>
          <a:xfrm>
            <a:off x="8345103" y="6245225"/>
            <a:ext cx="341697" cy="341697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21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定位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性能问题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机器间通信使用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RoCEv2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协议，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GbE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网卡，全双工网络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内存管理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传统实现：单边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操作（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READ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WRITE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）需要两次通信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获得远程地址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读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写数据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内存“零拷贝”：使用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WRITE</a:t>
            </a:r>
          </a:p>
          <a:p>
            <a:pPr lvl="3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DNN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训练每轮发送数据“位置”相同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第一次通信前初始化张量、注册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网卡缓冲区、交换远程地址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之后每轮重用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74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定位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性能问题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定位慢接收现象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SIGCOMM 2016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《RDMA Over Commodity Ethernet at Scale》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网卡发送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PFC (Priority flow-control)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到网络上导致网络变慢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loopback traffic can cause internal incast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导致网卡产生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PFC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当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都在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节点上时消耗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CPU-NIC 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使用原生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操作时，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NIC 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无法处理，导致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NIC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2:1 incast</a:t>
            </a:r>
          </a:p>
          <a:p>
            <a:pPr lvl="4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RX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loopback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两个输入，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DMA to memory engine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一个输出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解决方式：实现了一个共享内存数据通路，当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在同一个节点时使用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26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定位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性能问题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定位慢接收现象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不使用“页对齐”的内存地址会触发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PFC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猜想硬件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要求每个传送单元页对齐，如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4096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字节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解决方式：使用页对齐的内存地址，减少被覆写的页数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NIC RX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性能会被并发的发送所影响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解决方式：发送方每个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WRITE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scatter-gather entry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RDMA/RoCEv2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来解决多对一发送的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incast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避免了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TCP/IP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incast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和丢包问题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lossless fabric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DCQCN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做拥塞控制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动作按钮: 上一张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B177488-CD3D-4CD6-876A-BF6735D83E95}"/>
              </a:ext>
            </a:extLst>
          </p:cNvPr>
          <p:cNvSpPr/>
          <p:nvPr/>
        </p:nvSpPr>
        <p:spPr>
          <a:xfrm>
            <a:off x="8345103" y="6245225"/>
            <a:ext cx="341697" cy="341697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22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异步训练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定理：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的异步算法和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的异步并行算法等价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证明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optimizer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为函数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f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，则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optimization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操作可以表示为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表示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CS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在第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轮更新时的梯度，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ps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的参数，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byteps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的参数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t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worker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在第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轮的参数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初始化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的参数都为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轮更新后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𝑝𝑠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𝑏𝑦𝑡𝑒𝑝𝑠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b="-111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A439F1-587F-4B46-AE4C-D82BC2C3528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758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异步训练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sup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𝑓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sup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sz="1600" b="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若能对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证明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则原式得证，下面采用归纳法证明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= 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worker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推送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，收到更新的梯度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200" b="0" i="1" dirty="0"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CS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推送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，得到</a:t>
                </a:r>
                <a:r>
                  <a:rPr lang="zh-CN" altLang="en-US" sz="1600" dirty="0">
                    <a:ea typeface="等线" panose="02010600030101010101" pitchFamily="2" charset="-122"/>
                  </a:rPr>
                  <a:t>更新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= 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成立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时，原式成立，则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由同一个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计算得到，相似的，可得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00150" lvl="2" indent="-34290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00150" lvl="2" indent="-342900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t = k + 1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综上所述，对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成立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得证，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异步算法与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Asynchronous Parallel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等效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t="-6873" b="-145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A439F1-587F-4B46-AE4C-D82BC2C3528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" name="动作按钮: 上一张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A9E8AA5-E402-40E3-A126-E3B92F030702}"/>
              </a:ext>
            </a:extLst>
          </p:cNvPr>
          <p:cNvSpPr/>
          <p:nvPr/>
        </p:nvSpPr>
        <p:spPr>
          <a:xfrm>
            <a:off x="8393229" y="6245225"/>
            <a:ext cx="271686" cy="27168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75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30ABCA-2695-4751-B096-51609582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5" y="2951515"/>
            <a:ext cx="1486358" cy="2275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CC5316-4D3F-4BC8-9D99-8FA38140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3" y="2512596"/>
            <a:ext cx="2970791" cy="2715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Data-parallel DNN Training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4DEB27-B0B2-48D1-B928-1091D164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31" y="2945330"/>
            <a:ext cx="3011743" cy="28016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745CB4-A56C-4597-9310-28CEAC8FB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46" y="2977151"/>
            <a:ext cx="3708807" cy="22400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35C733-5C24-4120-B7FF-515667727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54" y="2499445"/>
            <a:ext cx="6535554" cy="28062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074921-DBC7-4D23-9CF4-8193ABCF1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896" y="2537101"/>
            <a:ext cx="6443124" cy="29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All-reduce and PS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EF1D4-BCFF-4F10-A8CC-D0BBE8B3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62" y="2270206"/>
            <a:ext cx="3200801" cy="2751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A8E830-9439-496C-83FA-D6CD00C7C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57278"/>
            <a:ext cx="3718149" cy="27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4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5741871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Existing Solutions Are Insufficient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9B781-D4FE-41ED-89C0-2398A8D5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93" y="1629549"/>
            <a:ext cx="6862813" cy="3203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CC61DD-68A4-4668-91B6-D450B8A6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89" y="5361025"/>
            <a:ext cx="6179419" cy="6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4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6685147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P1: Sub-optimal Inter-machine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8B2274-5C6F-41B8-91A0-BDCFECCA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65" y="2314055"/>
            <a:ext cx="6625022" cy="2984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D7E10A-E8F7-47BA-BDDB-5DF3F235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14" y="2289996"/>
            <a:ext cx="6693234" cy="30030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5DE2F1-E94C-41CF-B8F5-4AB7B445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04" y="2311391"/>
            <a:ext cx="7409068" cy="29849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585B99-F5C2-4B13-B5FB-764827BD2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02" y="2321650"/>
            <a:ext cx="7392150" cy="36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99" y="561380"/>
            <a:ext cx="6685147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P2: Sub-optimal Intra-machine Communication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AF766-CC64-473D-B7D3-FF08DF97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96" y="2348563"/>
            <a:ext cx="6592068" cy="15155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0D51E0-8CB8-47A4-A7FB-250210CC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90" y="2411954"/>
            <a:ext cx="6539004" cy="26798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3768B3-5DF9-4380-A46F-1103ACBA7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865" y="5286075"/>
            <a:ext cx="5284269" cy="406482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7DCBB3C-CD06-4180-A614-E9E3D5571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888" y="3743801"/>
            <a:ext cx="1746986" cy="39663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PCIE based topology</a:t>
            </a:r>
          </a:p>
        </p:txBody>
      </p:sp>
    </p:spTree>
    <p:extLst>
      <p:ext uri="{BB962C8B-B14F-4D97-AF65-F5344CB8AC3E}">
        <p14:creationId xmlns:p14="http://schemas.microsoft.com/office/powerpoint/2010/main" val="31795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7621</TotalTime>
  <Words>2303</Words>
  <Application>Microsoft Office PowerPoint</Application>
  <PresentationFormat>全屏显示(4:3)</PresentationFormat>
  <Paragraphs>301</Paragraphs>
  <Slides>45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等线</vt:lpstr>
      <vt:lpstr>Arial</vt:lpstr>
      <vt:lpstr>Calibri</vt:lpstr>
      <vt:lpstr>Calibri Light</vt:lpstr>
      <vt:lpstr>Cambria Math</vt:lpstr>
      <vt:lpstr>1_模板 中国科学院信息工程研究所PPT模板</vt:lpstr>
      <vt:lpstr>1_Office 主题</vt:lpstr>
      <vt:lpstr>BytePS: A Unified Architecture for Accelerating Distributed DNN Tranining in Heterogeneous GPU/CPU Clusters</vt:lpstr>
      <vt:lpstr>Outline</vt:lpstr>
      <vt:lpstr>Outline</vt:lpstr>
      <vt:lpstr>Deep Neural Network (DNN)</vt:lpstr>
      <vt:lpstr>Data-parallel DNN Training</vt:lpstr>
      <vt:lpstr>All-reduce and PS</vt:lpstr>
      <vt:lpstr>Existing Solutions Are Insufficient</vt:lpstr>
      <vt:lpstr>P1: Sub-optimal Inter-machine Communication</vt:lpstr>
      <vt:lpstr>P2: Sub-optimal Intra-machine Communication</vt:lpstr>
      <vt:lpstr>P3: The CPU Bottleneck</vt:lpstr>
      <vt:lpstr>PowerPoint 演示文稿</vt:lpstr>
      <vt:lpstr>Outline</vt:lpstr>
      <vt:lpstr>Opportunity and Design Goal</vt:lpstr>
      <vt:lpstr>1. Inter-machine Communication</vt:lpstr>
      <vt:lpstr>Best Partition Strategy</vt:lpstr>
      <vt:lpstr>2. Intra-machine Communication</vt:lpstr>
      <vt:lpstr>2. Intra-machine Communication</vt:lpstr>
      <vt:lpstr>2. Intra-machine Communication</vt:lpstr>
      <vt:lpstr>2. Intra-machine Communication</vt:lpstr>
      <vt:lpstr>More Details in the paper</vt:lpstr>
      <vt:lpstr>3. Address the CPU Bottleneck</vt:lpstr>
      <vt:lpstr>Summation Service</vt:lpstr>
      <vt:lpstr>System Architecture</vt:lpstr>
      <vt:lpstr>Usage and Deployment</vt:lpstr>
      <vt:lpstr>Outline</vt:lpstr>
      <vt:lpstr>Evaluation Setup</vt:lpstr>
      <vt:lpstr>Inter-machine Communication</vt:lpstr>
      <vt:lpstr>Intra-machine Optimization</vt:lpstr>
      <vt:lpstr>End-to-end Scalability (up to 256 GPUs)</vt:lpstr>
      <vt:lpstr>Breakdown of Performance Gains</vt:lpstr>
      <vt:lpstr>A Quick Summary</vt:lpstr>
      <vt:lpstr>A Quick Summary</vt:lpstr>
      <vt:lpstr>PowerPoint 演示文稿</vt:lpstr>
      <vt:lpstr>设计</vt:lpstr>
      <vt:lpstr>设计 其他拓扑</vt:lpstr>
      <vt:lpstr>设计 其他拓扑</vt:lpstr>
      <vt:lpstr>设计 PCIe Only</vt:lpstr>
      <vt:lpstr>设计 PCIe Only</vt:lpstr>
      <vt:lpstr>设计 PCIe Only</vt:lpstr>
      <vt:lpstr>设计 PCIe Only</vt:lpstr>
      <vt:lpstr>实现</vt:lpstr>
      <vt:lpstr>实现</vt:lpstr>
      <vt:lpstr>实现</vt:lpstr>
      <vt:lpstr>Summation Service 异步训练</vt:lpstr>
      <vt:lpstr>Summation Service 异步训练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图片分类算法的小样本和小类间差异问题研究</dc:title>
  <dc:creator>Ran Leng</dc:creator>
  <cp:lastModifiedBy>Ran Leng</cp:lastModifiedBy>
  <cp:revision>867</cp:revision>
  <dcterms:created xsi:type="dcterms:W3CDTF">2019-03-05T03:15:04Z</dcterms:created>
  <dcterms:modified xsi:type="dcterms:W3CDTF">2021-01-22T05:34:12Z</dcterms:modified>
</cp:coreProperties>
</file>